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82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3" r:id="rId20"/>
    <p:sldId id="275" r:id="rId21"/>
    <p:sldId id="276" r:id="rId22"/>
    <p:sldId id="277" r:id="rId23"/>
    <p:sldId id="278" r:id="rId24"/>
    <p:sldId id="284" r:id="rId25"/>
    <p:sldId id="285" r:id="rId26"/>
    <p:sldId id="280" r:id="rId27"/>
    <p:sldId id="281" r:id="rId28"/>
    <p:sldId id="286" r:id="rId29"/>
  </p:sldIdLst>
  <p:sldSz cx="12192000" cy="6858000"/>
  <p:notesSz cx="6858000" cy="9144000"/>
  <p:embeddedFontLst>
    <p:embeddedFont>
      <p:font typeface="Avenir Next LT Pro" panose="020B0504020202020204" pitchFamily="34" charset="0"/>
      <p:regular r:id="rId31"/>
      <p:bold r:id="rId32"/>
      <p:italic r:id="rId33"/>
      <p:boldItalic r:id="rId34"/>
    </p:embeddedFont>
    <p:embeddedFont>
      <p:font typeface="Baskerville Old Face" panose="02020602080505020303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lephant" panose="02020904090505020303" pitchFamily="18" charset="0"/>
      <p:regular r:id="rId40"/>
      <p:italic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9EeqcJfecp2y4WlRF+Q/2N9L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4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78c30266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78c30266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7f9bafe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7f9bafe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8c3026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8c3026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78c30266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78c30266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78c30266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78c30266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78c30266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78c30266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78c30266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78c30266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78c302667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78c302667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dbe6656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dbe6656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pdht24snt663m2h7.anvil.app/OT4EUOR5JVBBGOHFV533U2K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bing020815/text_prediction_application" TargetMode="External"/><Relationship Id="rId5" Type="http://schemas.openxmlformats.org/officeDocument/2006/relationships/hyperlink" Target="https://ai.stanford.edu/~amaas/data/sentiment/" TargetMode="Externa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 descr="A picture containing table, pair, sitting, strain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542" r="-1" b="261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525" r="-1" b="2389"/>
          <a:stretch/>
        </p:blipFill>
        <p:spPr>
          <a:xfrm>
            <a:off x="4547938" y="3681405"/>
            <a:ext cx="7644062" cy="317659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36000">
                <a:srgbClr val="0C0C0C"/>
              </a:gs>
              <a:gs pos="81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"/>
              <a:buNone/>
            </a:pPr>
            <a:r>
              <a:rPr lang="en-US" sz="5000" dirty="0">
                <a:solidFill>
                  <a:schemeClr val="lt1"/>
                </a:solidFill>
                <a:latin typeface="Elephant" panose="02020904090505020303" pitchFamily="18" charset="0"/>
                <a:ea typeface="Geo"/>
                <a:cs typeface="Geo"/>
                <a:sym typeface="Geo"/>
              </a:rPr>
              <a:t>Text Prediction On Movie Reviews</a:t>
            </a:r>
            <a:endParaRPr sz="5000" dirty="0">
              <a:solidFill>
                <a:schemeClr val="lt1"/>
              </a:solidFill>
              <a:latin typeface="Elephant" panose="02020904090505020303" pitchFamily="18" charset="0"/>
              <a:ea typeface="Geo"/>
              <a:cs typeface="Geo"/>
              <a:sym typeface="Geo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Baskerville Old Face" panose="02020602080505020303" pitchFamily="18" charset="0"/>
                <a:ea typeface="Lustria"/>
                <a:cs typeface="Lustria"/>
                <a:sym typeface="Lustria"/>
              </a:rPr>
              <a:t>Jason Maloney, Maya Mileva, </a:t>
            </a:r>
            <a:endParaRPr dirty="0">
              <a:latin typeface="Baskerville Old Face" panose="02020602080505020303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Baskerville Old Face" panose="02020602080505020303" pitchFamily="18" charset="0"/>
                <a:ea typeface="Lustria"/>
                <a:cs typeface="Lustria"/>
                <a:sym typeface="Lustria"/>
              </a:rPr>
              <a:t>Antonio Llorens and Bing-Je Wu</a:t>
            </a:r>
            <a:endParaRPr dirty="0">
              <a:latin typeface="Baskerville Old Face" panose="02020602080505020303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102" name="Google Shape;102;p1"/>
          <p:cNvCxnSpPr/>
          <p:nvPr/>
        </p:nvCxnSpPr>
        <p:spPr>
          <a:xfrm rot="10800000">
            <a:off x="838200" y="3681408"/>
            <a:ext cx="11353799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 txBox="1">
            <a:spLocks noGrp="1"/>
          </p:cNvSpPr>
          <p:nvPr>
            <p:ph type="ctrTitle"/>
          </p:nvPr>
        </p:nvSpPr>
        <p:spPr>
          <a:xfrm>
            <a:off x="1799104" y="2037374"/>
            <a:ext cx="4605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</a:pPr>
            <a:r>
              <a:rPr lang="en-US" sz="4400" dirty="0">
                <a:solidFill>
                  <a:schemeClr val="lt1"/>
                </a:solidFill>
                <a:latin typeface="Elephant" panose="02020904090505020303" pitchFamily="18" charset="0"/>
                <a:ea typeface="Geo"/>
                <a:cs typeface="Geo"/>
                <a:sym typeface="Geo"/>
              </a:rPr>
              <a:t>Sentiment Models </a:t>
            </a:r>
            <a:endParaRPr sz="4400" dirty="0">
              <a:latin typeface="Elephant" panose="02020904090505020303" pitchFamily="18" charset="0"/>
            </a:endParaRPr>
          </a:p>
        </p:txBody>
      </p:sp>
      <p:pic>
        <p:nvPicPr>
          <p:cNvPr id="184" name="Google Shape;184;p9" descr="A picture containing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" b="10641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9"/>
          <p:cNvCxnSpPr/>
          <p:nvPr/>
        </p:nvCxnSpPr>
        <p:spPr>
          <a:xfrm>
            <a:off x="7115176" y="115193"/>
            <a:ext cx="0" cy="6627614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9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A3A605-F8C3-4F7A-8FF3-31BCFD59161D}"/>
              </a:ext>
            </a:extLst>
          </p:cNvPr>
          <p:cNvCxnSpPr/>
          <p:nvPr/>
        </p:nvCxnSpPr>
        <p:spPr>
          <a:xfrm>
            <a:off x="0" y="104023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Google Shape;209;p10"/>
          <p:cNvSpPr txBox="1">
            <a:spLocks noGrp="1"/>
          </p:cNvSpPr>
          <p:nvPr>
            <p:ph type="title"/>
          </p:nvPr>
        </p:nvSpPr>
        <p:spPr>
          <a:xfrm>
            <a:off x="6674141" y="465793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"/>
              <a:buNone/>
            </a:pPr>
            <a:r>
              <a:rPr lang="en-US" sz="4900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MNB </a:t>
            </a:r>
            <a:r>
              <a:rPr lang="en-US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  </a:t>
            </a:r>
            <a:br>
              <a:rPr lang="en-US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</a:br>
            <a:br>
              <a:rPr lang="en-US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</a:br>
            <a:r>
              <a:rPr lang="en-US" sz="2800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87% accuracy</a:t>
            </a:r>
            <a:endParaRPr sz="2800" b="1" dirty="0">
              <a:latin typeface="Baskerville Old Face" panose="02020602080505020303" pitchFamily="18" charset="0"/>
            </a:endParaRPr>
          </a:p>
        </p:txBody>
      </p:sp>
      <p:sp>
        <p:nvSpPr>
          <p:cNvPr id="210" name="Google Shape;210;p10"/>
          <p:cNvSpPr txBox="1">
            <a:spLocks noGrp="1"/>
          </p:cNvSpPr>
          <p:nvPr>
            <p:ph type="body" idx="1"/>
          </p:nvPr>
        </p:nvSpPr>
        <p:spPr>
          <a:xfrm>
            <a:off x="6515450" y="2354132"/>
            <a:ext cx="3257725" cy="158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50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- </a:t>
            </a:r>
            <a:r>
              <a:rPr lang="en-US" dirty="0">
                <a:latin typeface="Baskerville Old Face" panose="02020602080505020303" pitchFamily="18" charset="0"/>
              </a:rPr>
              <a:t>TFIDF Vectorizer </a:t>
            </a:r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Baskerville Old Face" panose="02020602080505020303" pitchFamily="18" charset="0"/>
              </a:rPr>
              <a:t>- Count Vectorizer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211" name="Google Shape;211;p10"/>
          <p:cNvSpPr/>
          <p:nvPr/>
        </p:nvSpPr>
        <p:spPr>
          <a:xfrm rot="-54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0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1854" y="208373"/>
            <a:ext cx="5164664" cy="42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694" y="4640917"/>
            <a:ext cx="4560888" cy="1638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F99334-808A-46FB-9B9B-87545CB36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98" y="4107914"/>
            <a:ext cx="2650921" cy="23439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3D94D-22F6-4E91-B043-E1A699876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585" y="5102721"/>
            <a:ext cx="2806482" cy="10296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391311" y="289499"/>
            <a:ext cx="6303104" cy="74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3600" b="1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Most indicative words..</a:t>
            </a:r>
            <a:endParaRPr sz="3600" dirty="0">
              <a:latin typeface="Baskerville Old Face" panose="02020602080505020303" pitchFamily="18" charset="0"/>
            </a:endParaRPr>
          </a:p>
        </p:txBody>
      </p:sp>
      <p:pic>
        <p:nvPicPr>
          <p:cNvPr id="219" name="Google Shape;219;p11" descr="A close up of a mans 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75527" y="2455017"/>
            <a:ext cx="6554546" cy="4351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1"/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47B154-089A-45F7-952D-B7DD4EC5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71784"/>
              </p:ext>
            </p:extLst>
          </p:nvPr>
        </p:nvGraphicFramePr>
        <p:xfrm>
          <a:off x="8591477" y="2114027"/>
          <a:ext cx="3371224" cy="4095687"/>
        </p:xfrm>
        <a:graphic>
          <a:graphicData uri="http://schemas.openxmlformats.org/drawingml/2006/table">
            <a:tbl>
              <a:tblPr firstRow="1" firstCol="1" bandRow="1"/>
              <a:tblGrid>
                <a:gridCol w="1253639">
                  <a:extLst>
                    <a:ext uri="{9D8B030D-6E8A-4147-A177-3AD203B41FA5}">
                      <a16:colId xmlns:a16="http://schemas.microsoft.com/office/drawing/2014/main" val="36570829"/>
                    </a:ext>
                  </a:extLst>
                </a:gridCol>
                <a:gridCol w="2117585">
                  <a:extLst>
                    <a:ext uri="{9D8B030D-6E8A-4147-A177-3AD203B41FA5}">
                      <a16:colId xmlns:a16="http://schemas.microsoft.com/office/drawing/2014/main" val="4278156946"/>
                    </a:ext>
                  </a:extLst>
                </a:gridCol>
              </a:tblGrid>
              <a:tr h="35904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‘one’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‘like’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‘good’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‘story’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‘great’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‘well’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‘time’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‘see’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‘also’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‘really’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‘would’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‘even’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‘much’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‘first’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‘love’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‘people’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‘best’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‘get’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‘life’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‘way’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-4.5999440692737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-5.043900046861999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-5.207160294662106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-5.355171228621861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-5.358289502735211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-5.3690551569509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-5.372518755022327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-5.402065489151443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-5.529665823801611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-5.5471164090802105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-5.563963107663094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-5.660351691169044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-5.689954751078741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-5.690991342858096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-5.748406021457551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-5.774670607087462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-5.776702439821687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-5.794716836447343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-5.820589390177563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cap="all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-5.832227094257773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64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A16958-E272-4656-AA7E-DD4862DD184D}"/>
              </a:ext>
            </a:extLst>
          </p:cNvPr>
          <p:cNvSpPr txBox="1"/>
          <p:nvPr/>
        </p:nvSpPr>
        <p:spPr>
          <a:xfrm>
            <a:off x="9227891" y="1577129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TOP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C5644-6DBC-4178-98BE-628F91682312}"/>
              </a:ext>
            </a:extLst>
          </p:cNvPr>
          <p:cNvSpPr txBox="1"/>
          <p:nvPr/>
        </p:nvSpPr>
        <p:spPr>
          <a:xfrm>
            <a:off x="5068349" y="1544971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TOP NEGATIVE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09D9E2-F25F-4213-BB5A-33D0B5AFA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68137"/>
              </p:ext>
            </p:extLst>
          </p:nvPr>
        </p:nvGraphicFramePr>
        <p:xfrm>
          <a:off x="4320332" y="2073264"/>
          <a:ext cx="3540153" cy="31665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70076">
                  <a:extLst>
                    <a:ext uri="{9D8B030D-6E8A-4147-A177-3AD203B41FA5}">
                      <a16:colId xmlns:a16="http://schemas.microsoft.com/office/drawing/2014/main" val="2851744317"/>
                    </a:ext>
                  </a:extLst>
                </a:gridCol>
                <a:gridCol w="1770077">
                  <a:extLst>
                    <a:ext uri="{9D8B030D-6E8A-4147-A177-3AD203B41FA5}">
                      <a16:colId xmlns:a16="http://schemas.microsoft.com/office/drawing/2014/main" val="2173089696"/>
                    </a:ext>
                  </a:extLst>
                </a:gridCol>
              </a:tblGrid>
              <a:tr h="77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'avoid costs'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'complete waste',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'possibly worst'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'total waste'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'worst acting'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'worst films'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'acting awful'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'acting horrible'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'avoid like'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'boll'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'horrible acting'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'save time'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'scarecrows'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'bad’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‘half time’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-14.171727997263718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-13.478580816703772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-13.073115708595608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solidFill>
                            <a:srgbClr val="000000"/>
                          </a:solidFill>
                          <a:effectLst/>
                        </a:rPr>
                        <a:t> -13.073115708595608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95653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EBD32E-AF94-4C6C-99F5-44B781BDBEB8}"/>
              </a:ext>
            </a:extLst>
          </p:cNvPr>
          <p:cNvCxnSpPr/>
          <p:nvPr/>
        </p:nvCxnSpPr>
        <p:spPr>
          <a:xfrm>
            <a:off x="0" y="939567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Google Shape;226;p12"/>
          <p:cNvSpPr txBox="1">
            <a:spLocks noGrp="1"/>
          </p:cNvSpPr>
          <p:nvPr>
            <p:ph type="body" idx="1"/>
          </p:nvPr>
        </p:nvSpPr>
        <p:spPr>
          <a:xfrm>
            <a:off x="5978554" y="2114026"/>
            <a:ext cx="5257800" cy="165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dirty="0">
                <a:latin typeface="Baskerville Old Face" panose="02020602080505020303" pitchFamily="18" charset="0"/>
              </a:rPr>
              <a:t>C = 0.01</a:t>
            </a:r>
          </a:p>
          <a:p>
            <a:pPr marL="635000" lvl="0" indent="-457200">
              <a:lnSpc>
                <a:spcPct val="17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en-US" dirty="0">
                <a:latin typeface="Baskerville Old Face" panose="02020602080505020303" pitchFamily="18" charset="0"/>
              </a:rPr>
              <a:t>Count Vectorizer</a:t>
            </a:r>
            <a:endParaRPr lang="en-US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dirty="0"/>
          </a:p>
        </p:txBody>
      </p:sp>
      <p:sp>
        <p:nvSpPr>
          <p:cNvPr id="6" name="Google Shape;208;p10">
            <a:extLst>
              <a:ext uri="{FF2B5EF4-FFF2-40B4-BE49-F238E27FC236}">
                <a16:creationId xmlns:a16="http://schemas.microsoft.com/office/drawing/2014/main" id="{625B31A3-0BA0-48B9-8F91-CC3FB893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057" y="1027855"/>
            <a:ext cx="5257800" cy="1325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SVM</a:t>
            </a:r>
            <a:br>
              <a:rPr lang="en-US" b="1" dirty="0">
                <a:latin typeface="Baskerville Old Face" panose="02020602080505020303" pitchFamily="18" charset="0"/>
              </a:rPr>
            </a:br>
            <a:br>
              <a:rPr lang="en-US" b="1" dirty="0">
                <a:latin typeface="Baskerville Old Face" panose="02020602080505020303" pitchFamily="18" charset="0"/>
              </a:rPr>
            </a:br>
            <a:r>
              <a:rPr lang="en-US" sz="2500" b="1" dirty="0">
                <a:latin typeface="Baskerville Old Face" panose="02020602080505020303" pitchFamily="18" charset="0"/>
              </a:rPr>
              <a:t>89% accuracy</a:t>
            </a:r>
            <a:br>
              <a:rPr lang="en-US" b="1" dirty="0">
                <a:latin typeface="Baskerville Old Face" panose="02020602080505020303" pitchFamily="18" charset="0"/>
              </a:rPr>
            </a:br>
            <a:br>
              <a:rPr lang="en-US" b="1" dirty="0">
                <a:latin typeface="Baskerville Old Face" panose="02020602080505020303" pitchFamily="18" charset="0"/>
              </a:rPr>
            </a:br>
            <a:endParaRPr lang="en-US" b="1" dirty="0">
              <a:latin typeface="Baskerville Old Face" panose="02020602080505020303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0FC8C-23DE-4C11-AF56-B74D2AB9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9" y="152371"/>
            <a:ext cx="4780176" cy="422668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22DFF-786C-4F67-AFF0-62E3EA83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1" y="4672668"/>
            <a:ext cx="4699704" cy="1627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B775C-72CD-43EA-BA94-54078D1DA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009" y="4160940"/>
            <a:ext cx="6518991" cy="269706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391311" y="289499"/>
            <a:ext cx="4986031" cy="74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3600" b="1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Most Indicative words…</a:t>
            </a:r>
            <a:endParaRPr sz="3600" dirty="0">
              <a:latin typeface="Baskerville Old Face" panose="02020602080505020303" pitchFamily="18" charset="0"/>
            </a:endParaRPr>
          </a:p>
        </p:txBody>
      </p:sp>
      <p:cxnSp>
        <p:nvCxnSpPr>
          <p:cNvPr id="234" name="Google Shape;234;p13"/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5" name="Google Shape;235;p13" descr="A picture containing rain, star, ligh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60059" y="2571443"/>
            <a:ext cx="3958952" cy="416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67DDD6E7-311D-470F-9D15-D716CEB6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05" y="1736520"/>
            <a:ext cx="2903366" cy="472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9C41B564-2CB1-4947-A526-E12E903F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29" y="1809008"/>
            <a:ext cx="2985088" cy="458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FD25B-4032-48B8-A919-FBE45BECF001}"/>
              </a:ext>
            </a:extLst>
          </p:cNvPr>
          <p:cNvSpPr txBox="1"/>
          <p:nvPr/>
        </p:nvSpPr>
        <p:spPr>
          <a:xfrm>
            <a:off x="5939406" y="127512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TOP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B18FF-068F-4EF8-9AD2-709B208DC73D}"/>
              </a:ext>
            </a:extLst>
          </p:cNvPr>
          <p:cNvSpPr txBox="1"/>
          <p:nvPr/>
        </p:nvSpPr>
        <p:spPr>
          <a:xfrm>
            <a:off x="9447402" y="1259746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TOP NEGATIVE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"/>
              <a:buNone/>
            </a:pPr>
            <a:r>
              <a:rPr lang="en-US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Neural Network</a:t>
            </a:r>
            <a:endParaRPr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sp>
        <p:nvSpPr>
          <p:cNvPr id="241" name="Google Shape;241;p14"/>
          <p:cNvSpPr txBox="1">
            <a:spLocks noGrp="1"/>
          </p:cNvSpPr>
          <p:nvPr>
            <p:ph type="body" idx="1"/>
          </p:nvPr>
        </p:nvSpPr>
        <p:spPr>
          <a:xfrm>
            <a:off x="6149775" y="1622588"/>
            <a:ext cx="48909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"/>
              <a:buChar char="•"/>
            </a:pPr>
            <a:r>
              <a:rPr lang="en-US" sz="2600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How many layers to use in the model?</a:t>
            </a:r>
            <a:endParaRPr sz="2600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"/>
              <a:buChar char="•"/>
            </a:pPr>
            <a:r>
              <a:rPr lang="en-US" sz="2600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How many hidden units to use in each layer?</a:t>
            </a:r>
            <a:endParaRPr sz="2600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385448" y="4318090"/>
            <a:ext cx="23154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Activation function</a:t>
            </a:r>
            <a:endParaRPr dirty="0">
              <a:latin typeface="Baskerville Old Face" panose="02020602080505020303" pitchFamily="18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Compile the model</a:t>
            </a:r>
            <a:endParaRPr dirty="0">
              <a:latin typeface="Baskerville Old Face" panose="02020602080505020303" pitchFamily="18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Train the model </a:t>
            </a:r>
            <a:endParaRPr dirty="0">
              <a:latin typeface="Baskerville Old Face" panose="02020602080505020303" pitchFamily="18" charset="0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Evaluate the model</a:t>
            </a:r>
            <a:endParaRPr dirty="0">
              <a:latin typeface="Baskerville Old Face" panose="02020602080505020303" pitchFamily="18" charset="0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598" y="3345200"/>
            <a:ext cx="4443427" cy="3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125" y="3380763"/>
            <a:ext cx="4524073" cy="3157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 txBox="1"/>
          <p:nvPr/>
        </p:nvSpPr>
        <p:spPr>
          <a:xfrm>
            <a:off x="718573" y="2945653"/>
            <a:ext cx="2813192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Keras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Baskerville Old Face" panose="02020602080505020303" pitchFamily="18" charset="0"/>
                <a:ea typeface="Calibri"/>
                <a:cs typeface="Calibri"/>
                <a:sym typeface="Calibri"/>
              </a:rPr>
              <a:t>93%  accuracy</a:t>
            </a:r>
            <a:endParaRPr sz="2200" dirty="0">
              <a:latin typeface="Baskerville Old Face" panose="02020602080505020303" pitchFamily="18" charset="0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00" y="159200"/>
            <a:ext cx="5048775" cy="2979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Google Shape;220;p11">
            <a:extLst>
              <a:ext uri="{FF2B5EF4-FFF2-40B4-BE49-F238E27FC236}">
                <a16:creationId xmlns:a16="http://schemas.microsoft.com/office/drawing/2014/main" id="{148306F3-973B-49D7-B298-B7AB9FCF272F}"/>
              </a:ext>
            </a:extLst>
          </p:cNvPr>
          <p:cNvCxnSpPr/>
          <p:nvPr/>
        </p:nvCxnSpPr>
        <p:spPr>
          <a:xfrm>
            <a:off x="0" y="6708008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8c302667_1_10"/>
          <p:cNvSpPr txBox="1"/>
          <p:nvPr/>
        </p:nvSpPr>
        <p:spPr>
          <a:xfrm>
            <a:off x="565332" y="-81345"/>
            <a:ext cx="5659299" cy="138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 dirty="0">
                <a:solidFill>
                  <a:srgbClr val="000000"/>
                </a:solidFill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n-gram </a:t>
            </a:r>
            <a:r>
              <a:rPr lang="en-US" sz="4400" b="1" dirty="0">
                <a:solidFill>
                  <a:srgbClr val="000000"/>
                </a:solidFill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Model</a:t>
            </a:r>
            <a:endParaRPr sz="4400" b="1" dirty="0">
              <a:solidFill>
                <a:srgbClr val="000000"/>
              </a:solidFill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sp>
        <p:nvSpPr>
          <p:cNvPr id="252" name="Google Shape;252;g878c302667_1_10"/>
          <p:cNvSpPr txBox="1"/>
          <p:nvPr/>
        </p:nvSpPr>
        <p:spPr>
          <a:xfrm>
            <a:off x="1753501" y="3228701"/>
            <a:ext cx="2961111" cy="81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Create a Dictionary</a:t>
            </a:r>
            <a:endParaRPr sz="2400"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pic>
        <p:nvPicPr>
          <p:cNvPr id="253" name="Google Shape;253;g878c30266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4120875"/>
            <a:ext cx="5295025" cy="12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878c302667_1_10"/>
          <p:cNvSpPr txBox="1"/>
          <p:nvPr/>
        </p:nvSpPr>
        <p:spPr>
          <a:xfrm>
            <a:off x="1711541" y="1948654"/>
            <a:ext cx="3598690" cy="62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Calculate Probabilities</a:t>
            </a:r>
            <a:endParaRPr sz="2400"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pic>
        <p:nvPicPr>
          <p:cNvPr id="255" name="Google Shape;255;g878c302667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404" y="1747382"/>
            <a:ext cx="6281296" cy="9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878c302667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874" y="3762800"/>
            <a:ext cx="4427479" cy="29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878c302667_1_10"/>
          <p:cNvSpPr txBox="1"/>
          <p:nvPr/>
        </p:nvSpPr>
        <p:spPr>
          <a:xfrm>
            <a:off x="7038172" y="3010587"/>
            <a:ext cx="4295355" cy="69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Output Most Likely Word</a:t>
            </a:r>
            <a:endParaRPr sz="2400"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cxnSp>
        <p:nvCxnSpPr>
          <p:cNvPr id="9" name="Google Shape;234;p13">
            <a:extLst>
              <a:ext uri="{FF2B5EF4-FFF2-40B4-BE49-F238E27FC236}">
                <a16:creationId xmlns:a16="http://schemas.microsoft.com/office/drawing/2014/main" id="{94906080-60AF-4498-8352-6A2193D3D828}"/>
              </a:ext>
            </a:extLst>
          </p:cNvPr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9120B09-F6CA-437E-B1DE-587311BBB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Google Shape;262;g87f9bafe10_0_3"/>
          <p:cNvSpPr txBox="1"/>
          <p:nvPr/>
        </p:nvSpPr>
        <p:spPr>
          <a:xfrm>
            <a:off x="2103121" y="4727173"/>
            <a:ext cx="7985759" cy="8688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j-ea"/>
                <a:cs typeface="+mj-cs"/>
                <a:sym typeface="Geo"/>
              </a:rPr>
              <a:t>Do we </a:t>
            </a:r>
            <a:r>
              <a:rPr lang="en-US" sz="4400" b="1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j-ea"/>
                <a:cs typeface="+mj-cs"/>
                <a:sym typeface="Geo"/>
              </a:rPr>
              <a:t>always</a:t>
            </a:r>
            <a:r>
              <a:rPr lang="en-US" sz="4000" b="1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j-ea"/>
                <a:cs typeface="+mj-cs"/>
                <a:sym typeface="Geo"/>
              </a:rPr>
              <a:t> predict a word?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3" name="Google Shape;263;g87f9bafe10_0_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5158" y="369803"/>
            <a:ext cx="5596128" cy="3953483"/>
          </a:xfrm>
          <a:prstGeom prst="rect">
            <a:avLst/>
          </a:prstGeom>
          <a:noFill/>
        </p:spPr>
      </p:pic>
      <p:pic>
        <p:nvPicPr>
          <p:cNvPr id="264" name="Google Shape;264;g87f9bafe10_0_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10714" y="552062"/>
            <a:ext cx="5596128" cy="35889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FC764-B5F9-474B-8D79-5063416F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bg1"/>
                </a:solidFill>
                <a:latin typeface="Elephant" panose="02020904090505020303" pitchFamily="18" charset="0"/>
                <a:ea typeface="+mj-ea"/>
                <a:cs typeface="+mj-cs"/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0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0" name="Google Shape;270;g878c302667_1_0"/>
          <p:cNvGrpSpPr/>
          <p:nvPr/>
        </p:nvGrpSpPr>
        <p:grpSpPr>
          <a:xfrm>
            <a:off x="643467" y="1147419"/>
            <a:ext cx="10905067" cy="4563161"/>
            <a:chOff x="535775" y="1480150"/>
            <a:chExt cx="7901050" cy="3358550"/>
          </a:xfrm>
        </p:grpSpPr>
        <p:pic>
          <p:nvPicPr>
            <p:cNvPr id="271" name="Google Shape;271;g878c302667_1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775" y="1480150"/>
              <a:ext cx="5758750" cy="33585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g878c302667_1_0"/>
            <p:cNvGrpSpPr/>
            <p:nvPr/>
          </p:nvGrpSpPr>
          <p:grpSpPr>
            <a:xfrm>
              <a:off x="5518375" y="1480150"/>
              <a:ext cx="2918450" cy="3358549"/>
              <a:chOff x="5599775" y="1480150"/>
              <a:chExt cx="2918450" cy="3358549"/>
            </a:xfrm>
          </p:grpSpPr>
          <p:pic>
            <p:nvPicPr>
              <p:cNvPr id="273" name="Google Shape;273;g878c302667_1_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99776" y="2560026"/>
                <a:ext cx="2918449" cy="10922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g878c302667_1_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9776" y="1480150"/>
                <a:ext cx="2918449" cy="107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g878c302667_1_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99775" y="3652281"/>
                <a:ext cx="2918449" cy="1186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" descr="A picture containing photo, different, bunch, many&#10;&#10;Description automatically generated"/>
          <p:cNvPicPr preferRelativeResize="0"/>
          <p:nvPr/>
        </p:nvPicPr>
        <p:blipFill rotWithShape="1">
          <a:blip r:embed="rId3">
            <a:alphaModFix amt="70000"/>
          </a:blip>
          <a:srcRect l="3284" t="9091" r="5807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 rot="-54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</a:pPr>
            <a:r>
              <a:rPr lang="en-US" dirty="0">
                <a:latin typeface="Elephant" panose="02020904090505020303" pitchFamily="18" charset="0"/>
                <a:ea typeface="Geo"/>
                <a:cs typeface="Geo"/>
                <a:sym typeface="Geo"/>
              </a:rPr>
              <a:t>Introduction</a:t>
            </a:r>
            <a:r>
              <a:rPr lang="en-US" sz="6600" dirty="0"/>
              <a:t> </a:t>
            </a:r>
            <a:endParaRPr dirty="0"/>
          </a:p>
        </p:txBody>
      </p:sp>
      <p:sp>
        <p:nvSpPr>
          <p:cNvPr id="111" name="Google Shape;111;p2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8c302667_1_22"/>
          <p:cNvSpPr txBox="1">
            <a:spLocks noGrp="1"/>
          </p:cNvSpPr>
          <p:nvPr>
            <p:ph type="title" idx="4294967295"/>
          </p:nvPr>
        </p:nvSpPr>
        <p:spPr>
          <a:xfrm>
            <a:off x="286529" y="345526"/>
            <a:ext cx="8896800" cy="102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Result - Negative Review</a:t>
            </a:r>
            <a:endParaRPr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grpSp>
        <p:nvGrpSpPr>
          <p:cNvPr id="281" name="Google Shape;281;g878c302667_1_22"/>
          <p:cNvGrpSpPr/>
          <p:nvPr/>
        </p:nvGrpSpPr>
        <p:grpSpPr>
          <a:xfrm>
            <a:off x="348758" y="1973484"/>
            <a:ext cx="5747089" cy="2833883"/>
            <a:chOff x="261575" y="1480150"/>
            <a:chExt cx="4310424" cy="2125466"/>
          </a:xfrm>
        </p:grpSpPr>
        <p:pic>
          <p:nvPicPr>
            <p:cNvPr id="282" name="Google Shape;282;g878c302667_1_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575" y="1480150"/>
              <a:ext cx="4310424" cy="16434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83" name="Google Shape;283;g878c302667_1_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9851" y="3262716"/>
              <a:ext cx="2162175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g878c302667_1_22"/>
          <p:cNvGrpSpPr/>
          <p:nvPr/>
        </p:nvGrpSpPr>
        <p:grpSpPr>
          <a:xfrm>
            <a:off x="6684577" y="1403033"/>
            <a:ext cx="4776381" cy="4851073"/>
            <a:chOff x="4787050" y="1480150"/>
            <a:chExt cx="3582376" cy="3638396"/>
          </a:xfrm>
        </p:grpSpPr>
        <p:pic>
          <p:nvPicPr>
            <p:cNvPr id="285" name="Google Shape;285;g878c302667_1_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7050" y="1480150"/>
              <a:ext cx="3582376" cy="32193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86" name="Google Shape;286;g878c302667_1_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7138" y="4775646"/>
              <a:ext cx="2162175" cy="34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" name="Google Shape;234;p13">
            <a:extLst>
              <a:ext uri="{FF2B5EF4-FFF2-40B4-BE49-F238E27FC236}">
                <a16:creationId xmlns:a16="http://schemas.microsoft.com/office/drawing/2014/main" id="{FC54C4C9-4344-4493-AE4B-A86BE75D7F57}"/>
              </a:ext>
            </a:extLst>
          </p:cNvPr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8c302667_1_32"/>
          <p:cNvSpPr txBox="1">
            <a:spLocks noGrp="1"/>
          </p:cNvSpPr>
          <p:nvPr>
            <p:ph type="title" idx="4294967295"/>
          </p:nvPr>
        </p:nvSpPr>
        <p:spPr>
          <a:xfrm>
            <a:off x="462697" y="328748"/>
            <a:ext cx="8896800" cy="102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Result - Positive Review</a:t>
            </a:r>
            <a:endParaRPr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grpSp>
        <p:nvGrpSpPr>
          <p:cNvPr id="292" name="Google Shape;292;g878c302667_1_32"/>
          <p:cNvGrpSpPr/>
          <p:nvPr/>
        </p:nvGrpSpPr>
        <p:grpSpPr>
          <a:xfrm>
            <a:off x="222918" y="1872812"/>
            <a:ext cx="5747090" cy="3031813"/>
            <a:chOff x="167193" y="1404644"/>
            <a:chExt cx="4310425" cy="2273917"/>
          </a:xfrm>
        </p:grpSpPr>
        <p:pic>
          <p:nvPicPr>
            <p:cNvPr id="293" name="Google Shape;293;g878c302667_1_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193" y="1404644"/>
              <a:ext cx="4310425" cy="17544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94" name="Google Shape;294;g878c302667_1_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8164" y="3373761"/>
              <a:ext cx="20193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g878c302667_1_32"/>
          <p:cNvGrpSpPr/>
          <p:nvPr/>
        </p:nvGrpSpPr>
        <p:grpSpPr>
          <a:xfrm>
            <a:off x="6165735" y="2793535"/>
            <a:ext cx="5813744" cy="2967238"/>
            <a:chOff x="4637001" y="1480150"/>
            <a:chExt cx="4310425" cy="2173596"/>
          </a:xfrm>
        </p:grpSpPr>
        <p:pic>
          <p:nvPicPr>
            <p:cNvPr id="296" name="Google Shape;296;g878c302667_1_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0563" y="3310846"/>
              <a:ext cx="2162175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878c302667_1_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7001" y="1480150"/>
              <a:ext cx="4310425" cy="16622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9" name="Google Shape;234;p13">
            <a:extLst>
              <a:ext uri="{FF2B5EF4-FFF2-40B4-BE49-F238E27FC236}">
                <a16:creationId xmlns:a16="http://schemas.microsoft.com/office/drawing/2014/main" id="{0FBDF9A2-A36E-4329-BA72-4D28A6E434EE}"/>
              </a:ext>
            </a:extLst>
          </p:cNvPr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78c302667_1_42"/>
          <p:cNvSpPr txBox="1">
            <a:spLocks noGrp="1"/>
          </p:cNvSpPr>
          <p:nvPr>
            <p:ph type="title" idx="4294967295"/>
          </p:nvPr>
        </p:nvSpPr>
        <p:spPr>
          <a:xfrm>
            <a:off x="471087" y="303581"/>
            <a:ext cx="5736767" cy="102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Result - False Negative</a:t>
            </a:r>
            <a:endParaRPr b="1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sp>
        <p:nvSpPr>
          <p:cNvPr id="303" name="Google Shape;303;g878c302667_1_42"/>
          <p:cNvSpPr txBox="1"/>
          <p:nvPr/>
        </p:nvSpPr>
        <p:spPr>
          <a:xfrm>
            <a:off x="4578567" y="631533"/>
            <a:ext cx="888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g878c302667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67" y="1980000"/>
            <a:ext cx="11151398" cy="4167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Google Shape;234;p13">
            <a:extLst>
              <a:ext uri="{FF2B5EF4-FFF2-40B4-BE49-F238E27FC236}">
                <a16:creationId xmlns:a16="http://schemas.microsoft.com/office/drawing/2014/main" id="{943C92E3-5B12-4661-8485-A49A0AD5171F}"/>
              </a:ext>
            </a:extLst>
          </p:cNvPr>
          <p:cNvCxnSpPr/>
          <p:nvPr/>
        </p:nvCxnSpPr>
        <p:spPr>
          <a:xfrm>
            <a:off x="0" y="1062217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D7A6D-6F93-461E-A46E-94296B018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9" r="22919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309;g878c302667_1_48">
            <a:extLst>
              <a:ext uri="{FF2B5EF4-FFF2-40B4-BE49-F238E27FC236}">
                <a16:creationId xmlns:a16="http://schemas.microsoft.com/office/drawing/2014/main" id="{30A16B9E-3655-4095-8238-D8079D1452C1}"/>
              </a:ext>
            </a:extLst>
          </p:cNvPr>
          <p:cNvSpPr txBox="1">
            <a:spLocks/>
          </p:cNvSpPr>
          <p:nvPr/>
        </p:nvSpPr>
        <p:spPr>
          <a:xfrm>
            <a:off x="374904" y="856488"/>
            <a:ext cx="4992624" cy="12435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ts val="2100"/>
              </a:spcAft>
            </a:pPr>
            <a:r>
              <a:rPr lang="en-US" b="1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j-ea"/>
                <a:cs typeface="+mj-cs"/>
                <a:sym typeface="Geo"/>
              </a:rPr>
              <a:t>Language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Google Shape;311;g878c302667_1_48">
            <a:extLst>
              <a:ext uri="{FF2B5EF4-FFF2-40B4-BE49-F238E27FC236}">
                <a16:creationId xmlns:a16="http://schemas.microsoft.com/office/drawing/2014/main" id="{CC4B2603-B188-4BAD-BC37-63DD098AA335}"/>
              </a:ext>
            </a:extLst>
          </p:cNvPr>
          <p:cNvSpPr txBox="1">
            <a:spLocks/>
          </p:cNvSpPr>
          <p:nvPr/>
        </p:nvSpPr>
        <p:spPr>
          <a:xfrm>
            <a:off x="467183" y="2548116"/>
            <a:ext cx="5849727" cy="340236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10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Expect next word for  “</a:t>
            </a:r>
            <a:r>
              <a:rPr lang="en-US" sz="2400" kern="1200" dirty="0">
                <a:solidFill>
                  <a:srgbClr val="C00000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I like to watch harry ...</a:t>
            </a: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”</a:t>
            </a:r>
            <a:r>
              <a:rPr lang="en-US" sz="2400" kern="1200" dirty="0">
                <a:solidFill>
                  <a:srgbClr val="C00000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 </a:t>
            </a:r>
          </a:p>
          <a:p>
            <a:pPr marL="228600">
              <a:lnSpc>
                <a:spcPct val="100000"/>
              </a:lnSpc>
              <a:buSzPts val="2400"/>
            </a:pPr>
            <a:endParaRPr lang="en-US" sz="2400" kern="1200" dirty="0">
              <a:solidFill>
                <a:srgbClr val="C00000"/>
              </a:solidFill>
              <a:latin typeface="Baskerville Old Face" panose="02020602080505020303" pitchFamily="18" charset="0"/>
              <a:ea typeface="+mn-ea"/>
              <a:cs typeface="+mn-cs"/>
              <a:sym typeface="Geo"/>
            </a:endParaRPr>
          </a:p>
          <a:p>
            <a:pPr marL="457200" indent="-228600">
              <a:lnSpc>
                <a:spcPct val="10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Trigram model:</a:t>
            </a:r>
          </a:p>
          <a:p>
            <a:pPr marL="914400" lvl="1" indent="-228600"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“ macy ”</a:t>
            </a:r>
          </a:p>
          <a:p>
            <a:pPr marL="685800" lvl="1">
              <a:buSzPts val="2400"/>
            </a:pPr>
            <a:endParaRPr lang="en-US" sz="2400" kern="1200" dirty="0">
              <a:solidFill>
                <a:schemeClr val="tx1"/>
              </a:solidFill>
              <a:latin typeface="Baskerville Old Face" panose="02020602080505020303" pitchFamily="18" charset="0"/>
              <a:ea typeface="+mn-ea"/>
              <a:cs typeface="+mn-cs"/>
              <a:sym typeface="Geo"/>
            </a:endParaRPr>
          </a:p>
          <a:p>
            <a:pPr marL="457200" indent="-228600">
              <a:lnSpc>
                <a:spcPct val="10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Bigram model:</a:t>
            </a:r>
          </a:p>
          <a:p>
            <a:pPr marL="914400" lvl="1" indent="-228600"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“ potter ”</a:t>
            </a:r>
          </a:p>
          <a:p>
            <a:pPr marL="1219200" indent="-228600">
              <a:spcBef>
                <a:spcPts val="2100"/>
              </a:spcBef>
              <a:spcAft>
                <a:spcPts val="21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6251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1DECC82F-EDBB-46EC-BC55-0BF41FAF3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2374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202E0-4CF1-442F-9DE1-2D52DA8C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Elephant" panose="02020904090505020303" pitchFamily="18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78c302667_1_123"/>
          <p:cNvSpPr txBox="1"/>
          <p:nvPr/>
        </p:nvSpPr>
        <p:spPr>
          <a:xfrm>
            <a:off x="4578567" y="631533"/>
            <a:ext cx="888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g878c302667_1_123"/>
          <p:cNvSpPr txBox="1">
            <a:spLocks noGrp="1"/>
          </p:cNvSpPr>
          <p:nvPr>
            <p:ph type="body" idx="4294967295"/>
          </p:nvPr>
        </p:nvSpPr>
        <p:spPr>
          <a:xfrm>
            <a:off x="940877" y="757121"/>
            <a:ext cx="567803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"/>
              <a:buChar char="●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Review is important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Production 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Users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"/>
              <a:buChar char="●"/>
            </a:pPr>
            <a:r>
              <a:rPr lang="en-US" sz="2400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Streaming services/ Movie Theatre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Netflix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Hulu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Amazon Prime Video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●"/>
            </a:pPr>
            <a:r>
              <a:rPr lang="en-US" sz="2400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Text Prediction can be useful</a:t>
            </a: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"/>
              <a:buChar char="○"/>
            </a:pPr>
            <a:r>
              <a:rPr lang="en-US" dirty="0">
                <a:latin typeface="Baskerville Old Face" panose="02020602080505020303" pitchFamily="18" charset="0"/>
                <a:ea typeface="Geo"/>
                <a:cs typeface="Geo"/>
                <a:sym typeface="Geo"/>
              </a:rPr>
              <a:t>Utilizing past to predict future</a:t>
            </a:r>
            <a:endParaRPr lang="en-US" sz="2400" dirty="0">
              <a:latin typeface="Baskerville Old Face" panose="02020602080505020303" pitchFamily="18" charset="0"/>
              <a:ea typeface="Geo"/>
              <a:cs typeface="Geo"/>
              <a:sym typeface="Geo"/>
            </a:endParaRPr>
          </a:p>
        </p:txBody>
      </p:sp>
      <p:pic>
        <p:nvPicPr>
          <p:cNvPr id="320" name="Google Shape;320;g878c302667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587" y="331395"/>
            <a:ext cx="4368224" cy="247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878c302667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776" y="2793754"/>
            <a:ext cx="3770850" cy="12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878c302667_1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456" y="4320819"/>
            <a:ext cx="3731375" cy="20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89FAA8E2-986F-4D5F-88CD-C545B720B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l="4603" r="24257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Google Shape;327;g878c302667_1_155"/>
          <p:cNvSpPr txBox="1">
            <a:spLocks noGrp="1"/>
          </p:cNvSpPr>
          <p:nvPr>
            <p:ph type="title" idx="4294967295"/>
          </p:nvPr>
        </p:nvSpPr>
        <p:spPr>
          <a:xfrm>
            <a:off x="374904" y="856488"/>
            <a:ext cx="4992624" cy="12435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2100"/>
              </a:spcAft>
            </a:pPr>
            <a:r>
              <a:rPr lang="en-US" b="1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j-ea"/>
                <a:cs typeface="+mj-cs"/>
                <a:sym typeface="Geo"/>
              </a:rPr>
              <a:t>Reference: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9" name="Google Shape;329;g878c302667_1_155"/>
          <p:cNvSpPr txBox="1">
            <a:spLocks noGrp="1"/>
          </p:cNvSpPr>
          <p:nvPr>
            <p:ph type="body" idx="4294967295"/>
          </p:nvPr>
        </p:nvSpPr>
        <p:spPr>
          <a:xfrm>
            <a:off x="374904" y="2522949"/>
            <a:ext cx="5065776" cy="340236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>
              <a:spcBef>
                <a:spcPts val="0"/>
              </a:spcBef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Large Movie Review Dataset</a:t>
            </a:r>
          </a:p>
          <a:p>
            <a:pPr marL="914400"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 u="sng" kern="1200" dirty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  <a:ea typeface="+mn-ea"/>
                <a:cs typeface="+mn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https://ai.stanford.edu/~amaas/data/sentiment/</a:t>
            </a:r>
            <a:endParaRPr lang="en-US" sz="2200" kern="1200" dirty="0">
              <a:solidFill>
                <a:schemeClr val="accent2">
                  <a:lumMod val="75000"/>
                </a:schemeClr>
              </a:solidFill>
              <a:latin typeface="Baskerville Old Face" panose="02020602080505020303" pitchFamily="18" charset="0"/>
              <a:ea typeface="+mn-ea"/>
              <a:cs typeface="+mn-cs"/>
              <a:sym typeface="Geo"/>
            </a:endParaRPr>
          </a:p>
          <a:p>
            <a:pPr marL="457200" lvl="0" indent="-228600">
              <a:spcBef>
                <a:spcPts val="0"/>
              </a:spcBef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GitHub: </a:t>
            </a:r>
          </a:p>
          <a:p>
            <a:pPr marL="914400"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200" u="sng" kern="1200" dirty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  <a:ea typeface="+mn-ea"/>
                <a:cs typeface="+mn-cs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https://github.com/bing020815/text_prediction_application</a:t>
            </a:r>
            <a:endParaRPr lang="en-US" sz="2200" kern="1200" dirty="0">
              <a:solidFill>
                <a:schemeClr val="accent2">
                  <a:lumMod val="75000"/>
                </a:schemeClr>
              </a:solidFill>
              <a:latin typeface="Baskerville Old Face" panose="02020602080505020303" pitchFamily="18" charset="0"/>
              <a:ea typeface="+mn-ea"/>
              <a:cs typeface="+mn-cs"/>
              <a:sym typeface="Geo"/>
            </a:endParaRPr>
          </a:p>
          <a:p>
            <a:pPr marL="457200" lvl="0" indent="-228600">
              <a:spcBef>
                <a:spcPts val="0"/>
              </a:spcBef>
              <a:spcAft>
                <a:spcPts val="60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Baskerville Old Face" panose="02020602080505020303" pitchFamily="18" charset="0"/>
                <a:ea typeface="+mn-ea"/>
                <a:cs typeface="+mn-cs"/>
                <a:sym typeface="Geo"/>
              </a:rPr>
              <a:t>Demo: </a:t>
            </a:r>
          </a:p>
          <a:p>
            <a:pPr marL="914400" lvl="1" indent="-2286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u="sng" kern="1200" dirty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  <a:ea typeface="+mn-ea"/>
                <a:cs typeface="+mn-cs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https://pdht24snt663m2h7.anvil.app/OT4EUOR5JVBBGOHFV533U2KM</a:t>
            </a:r>
            <a:endParaRPr lang="en-US" sz="2000" b="1" kern="1200" dirty="0">
              <a:solidFill>
                <a:schemeClr val="accent2">
                  <a:lumMod val="75000"/>
                </a:schemeClr>
              </a:solidFill>
              <a:latin typeface="Baskerville Old Face" panose="02020602080505020303" pitchFamily="18" charset="0"/>
              <a:ea typeface="+mn-ea"/>
              <a:cs typeface="+mn-cs"/>
              <a:sym typeface="Geo"/>
            </a:endParaRPr>
          </a:p>
          <a:p>
            <a:pPr marL="0" lvl="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Geo"/>
            </a:endParaRPr>
          </a:p>
        </p:txBody>
      </p:sp>
      <p:sp>
        <p:nvSpPr>
          <p:cNvPr id="328" name="Google Shape;328;g878c302667_1_155"/>
          <p:cNvSpPr txBox="1"/>
          <p:nvPr/>
        </p:nvSpPr>
        <p:spPr>
          <a:xfrm>
            <a:off x="4578567" y="631533"/>
            <a:ext cx="88800" cy="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1C0F8AC8-2116-4C95-80DC-3DF27EFC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" descr="A picture containing table, cup, plate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1741" r="9089" b="633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Comedies </a:t>
            </a:r>
            <a:b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</a:b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Action</a:t>
            </a:r>
            <a:b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</a:b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War </a:t>
            </a:r>
            <a:b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</a:b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Fiction </a:t>
            </a:r>
            <a:b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</a:b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Drama</a:t>
            </a:r>
            <a:b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</a:br>
            <a:r>
              <a:rPr lang="en-US" sz="3600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- Documentary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120" name="Google Shape;120;p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" descr="A close up of a blackboa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047" r="28275" b="3407"/>
          <a:stretch/>
        </p:blipFill>
        <p:spPr>
          <a:xfrm>
            <a:off x="3523488" y="10"/>
            <a:ext cx="8668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Why are the movie reviews important?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130" name="Google Shape;130;p4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507ED-D6B8-46D0-97BE-BD1EB914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kern="1200">
                <a:latin typeface="Baskerville Old Face" panose="02020602080505020303" pitchFamily="18" charset="0"/>
                <a:ea typeface="+mj-ea"/>
                <a:cs typeface="+mj-cs"/>
              </a:rPr>
              <a:t>Sentiment?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15C5E4-8BA9-44A1-A67F-49B9018C4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3691" r="10004" b="1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8085D0-F390-4B00-A274-9F6ABA41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826" y="4495466"/>
            <a:ext cx="6061022" cy="15361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sz="1800" dirty="0">
                <a:latin typeface="Baskerville Old Face" panose="02020602080505020303" pitchFamily="18" charset="0"/>
              </a:rPr>
              <a:t>Sentiment Analysis is the process of determining whether a piece of writing is positive, negative or neutral. </a:t>
            </a:r>
          </a:p>
          <a:p>
            <a:pPr marL="1143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6420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>
            <a:spLocks noGrp="1"/>
          </p:cNvSpPr>
          <p:nvPr>
            <p:ph type="ctrTitle"/>
          </p:nvPr>
        </p:nvSpPr>
        <p:spPr>
          <a:xfrm>
            <a:off x="1334948" y="717224"/>
            <a:ext cx="6151074" cy="215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"/>
              <a:buNone/>
            </a:pPr>
            <a:r>
              <a:rPr lang="en-US" sz="4400" dirty="0">
                <a:solidFill>
                  <a:schemeClr val="lt1"/>
                </a:solidFill>
                <a:latin typeface="Elephant" panose="02020904090505020303" pitchFamily="18" charset="0"/>
                <a:ea typeface="Geo"/>
                <a:cs typeface="Geo"/>
                <a:sym typeface="Geo"/>
              </a:rPr>
              <a:t>DATA</a:t>
            </a:r>
            <a:r>
              <a:rPr lang="en-US" sz="4800" dirty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 </a:t>
            </a:r>
            <a:endParaRPr dirty="0"/>
          </a:p>
        </p:txBody>
      </p:sp>
      <p:sp>
        <p:nvSpPr>
          <p:cNvPr id="149" name="Google Shape;149;p6"/>
          <p:cNvSpPr txBox="1">
            <a:spLocks noGrp="1"/>
          </p:cNvSpPr>
          <p:nvPr>
            <p:ph type="subTitle" idx="1"/>
          </p:nvPr>
        </p:nvSpPr>
        <p:spPr>
          <a:xfrm>
            <a:off x="6360606" y="4214848"/>
            <a:ext cx="5374194" cy="48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3600" dirty="0">
                <a:solidFill>
                  <a:schemeClr val="lt1"/>
                </a:solidFill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Large Movie Review Dataset</a:t>
            </a:r>
            <a:endParaRPr sz="3600" dirty="0">
              <a:latin typeface="Baskerville Old Face" panose="02020602080505020303" pitchFamily="18" charset="0"/>
            </a:endParaRPr>
          </a:p>
        </p:txBody>
      </p:sp>
      <p:cxnSp>
        <p:nvCxnSpPr>
          <p:cNvPr id="150" name="Google Shape;150;p6"/>
          <p:cNvCxnSpPr/>
          <p:nvPr/>
        </p:nvCxnSpPr>
        <p:spPr>
          <a:xfrm rot="10800000">
            <a:off x="0" y="3068597"/>
            <a:ext cx="7486022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6"/>
          <p:cNvCxnSpPr/>
          <p:nvPr/>
        </p:nvCxnSpPr>
        <p:spPr>
          <a:xfrm rot="10800000">
            <a:off x="6360607" y="4859086"/>
            <a:ext cx="5831393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7293608" y="2127374"/>
            <a:ext cx="4707172" cy="61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en-US" sz="2000" b="1" dirty="0"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20 Most Common Words - Stop Words Filtered</a:t>
            </a:r>
            <a:br>
              <a:rPr lang="en-US" sz="3959" b="0" dirty="0"/>
            </a:br>
            <a:br>
              <a:rPr lang="en-US" sz="3959" dirty="0"/>
            </a:br>
            <a:endParaRPr sz="3959" dirty="0"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84" y="2886322"/>
            <a:ext cx="6371371" cy="278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2005" y="2210463"/>
            <a:ext cx="5579996" cy="419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1052222" y="2251717"/>
            <a:ext cx="6096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Baskerville Old Face" panose="02020602080505020303" pitchFamily="18" charset="0"/>
                <a:sym typeface="Arial"/>
              </a:rPr>
              <a:t>50,000 labeled Movie Reviews from IMDb</a:t>
            </a:r>
            <a:endParaRPr sz="2000" b="1" dirty="0">
              <a:solidFill>
                <a:schemeClr val="dk1"/>
              </a:solidFill>
              <a:latin typeface="Baskerville Old Face" panose="02020602080505020303" pitchFamily="18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0" y="0"/>
            <a:ext cx="12192000" cy="1256306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7"/>
          <p:cNvCxnSpPr/>
          <p:nvPr/>
        </p:nvCxnSpPr>
        <p:spPr>
          <a:xfrm>
            <a:off x="0" y="874643"/>
            <a:ext cx="5136543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8"/>
          <p:cNvCxnSpPr/>
          <p:nvPr/>
        </p:nvCxnSpPr>
        <p:spPr>
          <a:xfrm>
            <a:off x="95599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8"/>
          <p:cNvSpPr>
            <a:spLocks noGrp="1"/>
          </p:cNvSpPr>
          <p:nvPr>
            <p:ph type="title"/>
          </p:nvPr>
        </p:nvSpPr>
        <p:spPr>
          <a:xfrm>
            <a:off x="268622" y="254568"/>
            <a:ext cx="2752354" cy="2709275"/>
          </a:xfrm>
          <a:prstGeom prst="ellipse">
            <a:avLst/>
          </a:prstGeom>
          <a:solidFill>
            <a:schemeClr val="dk1"/>
          </a:solidFill>
          <a:ln w="174625" cap="flat" cmpd="thinThick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Elephant" panose="02020904090505020303" pitchFamily="18" charset="0"/>
                <a:ea typeface="Arial"/>
                <a:cs typeface="Arial"/>
                <a:sym typeface="Arial"/>
              </a:rPr>
              <a:t>More about the data…</a:t>
            </a:r>
            <a:endParaRPr dirty="0">
              <a:latin typeface="Elephant" panose="020209040905050203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60E15E-C0C8-4AA2-859D-DB230B57B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19" y="2155970"/>
            <a:ext cx="4682853" cy="43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2B54D56-2740-49B1-84CF-6A9ACBF6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29" y="2791307"/>
            <a:ext cx="4394871" cy="31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AC55C-BB1A-4698-8DFF-F2A014827E3B}"/>
              </a:ext>
            </a:extLst>
          </p:cNvPr>
          <p:cNvSpPr txBox="1"/>
          <p:nvPr/>
        </p:nvSpPr>
        <p:spPr>
          <a:xfrm>
            <a:off x="4077048" y="1484852"/>
            <a:ext cx="322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skerville Old Face" panose="02020602080505020303" pitchFamily="18" charset="0"/>
              </a:rPr>
              <a:t>Data frame example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3C331-0788-4762-9773-84AD95C23492}"/>
              </a:ext>
            </a:extLst>
          </p:cNvPr>
          <p:cNvSpPr txBox="1"/>
          <p:nvPr/>
        </p:nvSpPr>
        <p:spPr>
          <a:xfrm>
            <a:off x="8927284" y="1880533"/>
            <a:ext cx="273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skerville Old Face" panose="02020602080505020303" pitchFamily="18" charset="0"/>
              </a:rPr>
              <a:t>Average review length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570D4-3441-4AB3-8ED9-EE8C704C4FF6}"/>
              </a:ext>
            </a:extLst>
          </p:cNvPr>
          <p:cNvSpPr txBox="1"/>
          <p:nvPr/>
        </p:nvSpPr>
        <p:spPr>
          <a:xfrm>
            <a:off x="2105637" y="3196205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skerville Old Face" panose="02020602080505020303" pitchFamily="18" charset="0"/>
              </a:rPr>
              <a:t>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F1943-9B48-4EE1-9980-9BDF9F9F7EBE}"/>
              </a:ext>
            </a:extLst>
          </p:cNvPr>
          <p:cNvSpPr txBox="1"/>
          <p:nvPr/>
        </p:nvSpPr>
        <p:spPr>
          <a:xfrm>
            <a:off x="1956034" y="5009626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 Old Face" panose="02020602080505020303" pitchFamily="18" charset="0"/>
              </a:rPr>
              <a:t>NEGATIVE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7dbe6656e_3_6"/>
          <p:cNvSpPr txBox="1">
            <a:spLocks noGrp="1"/>
          </p:cNvSpPr>
          <p:nvPr>
            <p:ph type="body" idx="1"/>
          </p:nvPr>
        </p:nvSpPr>
        <p:spPr>
          <a:xfrm>
            <a:off x="1183735" y="1043599"/>
            <a:ext cx="4210386" cy="84392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positive reviews word cloud</a:t>
            </a:r>
            <a:endParaRPr sz="2800" dirty="0">
              <a:latin typeface="Baskerville Old Face" panose="02020602080505020303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87dbe6656e_3_6"/>
          <p:cNvSpPr txBox="1">
            <a:spLocks noGrp="1"/>
          </p:cNvSpPr>
          <p:nvPr>
            <p:ph type="body" idx="3"/>
          </p:nvPr>
        </p:nvSpPr>
        <p:spPr>
          <a:xfrm>
            <a:off x="7153711" y="926154"/>
            <a:ext cx="4230149" cy="82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latin typeface="Baskerville Old Face" panose="02020602080505020303" pitchFamily="18" charset="0"/>
              </a:rPr>
              <a:t>negative reviews word cloud</a:t>
            </a:r>
            <a:endParaRPr sz="2800" dirty="0">
              <a:latin typeface="Baskerville Old Face" panose="02020602080505020303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6" name="Google Shape;176;g87dbe6656e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71" y="1946246"/>
            <a:ext cx="5704916" cy="404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7" name="Google Shape;177;g87dbe6656e_3_6"/>
          <p:cNvPicPr preferRelativeResize="0"/>
          <p:nvPr/>
        </p:nvPicPr>
        <p:blipFill rotWithShape="1">
          <a:blip r:embed="rId4">
            <a:alphaModFix/>
          </a:blip>
          <a:srcRect r="1244" b="2534"/>
          <a:stretch/>
        </p:blipFill>
        <p:spPr>
          <a:xfrm>
            <a:off x="6283353" y="1946246"/>
            <a:ext cx="5634345" cy="3982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55E84D-9AAA-4BF2-BBFC-FC69D4D45F07}">
  <we:reference id="wa104380050" version="3.0.0.0" store="en-US" storeType="OMEX"/>
  <we:alternateReferences>
    <we:reference id="WA104380050" version="3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493</Words>
  <Application>Microsoft Office PowerPoint</Application>
  <PresentationFormat>Widescreen</PresentationFormat>
  <Paragraphs>151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Geo</vt:lpstr>
      <vt:lpstr>Arial</vt:lpstr>
      <vt:lpstr>Baskerville Old Face</vt:lpstr>
      <vt:lpstr>Elephant</vt:lpstr>
      <vt:lpstr>Calibri</vt:lpstr>
      <vt:lpstr>Avenir Next LT Pro</vt:lpstr>
      <vt:lpstr>Lato</vt:lpstr>
      <vt:lpstr>Office Theme</vt:lpstr>
      <vt:lpstr>Office Theme</vt:lpstr>
      <vt:lpstr>Text Prediction On Movie Reviews</vt:lpstr>
      <vt:lpstr>Introduction </vt:lpstr>
      <vt:lpstr>- Comedies  - Action - War  - Fiction  - Drama - Documentary</vt:lpstr>
      <vt:lpstr>Why are the movie reviews important?</vt:lpstr>
      <vt:lpstr>Sentiment?</vt:lpstr>
      <vt:lpstr>DATA </vt:lpstr>
      <vt:lpstr>20 Most Common Words - Stop Words Filtered  </vt:lpstr>
      <vt:lpstr>More about the data…</vt:lpstr>
      <vt:lpstr>PowerPoint Presentation</vt:lpstr>
      <vt:lpstr>Sentiment Models </vt:lpstr>
      <vt:lpstr>MNB     87% accuracy</vt:lpstr>
      <vt:lpstr>Most indicative words..</vt:lpstr>
      <vt:lpstr>SVM  89% accuracy  </vt:lpstr>
      <vt:lpstr>Most Indicative words…</vt:lpstr>
      <vt:lpstr>Neural Network</vt:lpstr>
      <vt:lpstr>PowerPoint Presentation</vt:lpstr>
      <vt:lpstr>PowerPoint Presentation</vt:lpstr>
      <vt:lpstr>Results</vt:lpstr>
      <vt:lpstr>PowerPoint Presentation</vt:lpstr>
      <vt:lpstr>Result - Negative Review</vt:lpstr>
      <vt:lpstr>Result - Positive Review</vt:lpstr>
      <vt:lpstr>Result - False Negative</vt:lpstr>
      <vt:lpstr>PowerPoint Presentation</vt:lpstr>
      <vt:lpstr>Conclusion</vt:lpstr>
      <vt:lpstr>PowerPoint Presentation</vt:lpstr>
      <vt:lpstr>Reference: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Prediction On Movie Reviews</dc:title>
  <dc:creator>maya mileva</dc:creator>
  <cp:lastModifiedBy>maya mileva</cp:lastModifiedBy>
  <cp:revision>4</cp:revision>
  <dcterms:created xsi:type="dcterms:W3CDTF">2020-06-02T10:12:00Z</dcterms:created>
  <dcterms:modified xsi:type="dcterms:W3CDTF">2020-06-02T10:39:51Z</dcterms:modified>
</cp:coreProperties>
</file>